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39"/>
  </p:notesMasterIdLst>
  <p:sldIdLst>
    <p:sldId id="335" r:id="rId2"/>
    <p:sldId id="311" r:id="rId3"/>
    <p:sldId id="298" r:id="rId4"/>
    <p:sldId id="326" r:id="rId5"/>
    <p:sldId id="328" r:id="rId6"/>
    <p:sldId id="329" r:id="rId7"/>
    <p:sldId id="330" r:id="rId8"/>
    <p:sldId id="332" r:id="rId9"/>
    <p:sldId id="333" r:id="rId10"/>
    <p:sldId id="258" r:id="rId11"/>
    <p:sldId id="299" r:id="rId12"/>
    <p:sldId id="305" r:id="rId13"/>
    <p:sldId id="331" r:id="rId14"/>
    <p:sldId id="312" r:id="rId15"/>
    <p:sldId id="304" r:id="rId16"/>
    <p:sldId id="313" r:id="rId17"/>
    <p:sldId id="324" r:id="rId18"/>
    <p:sldId id="323" r:id="rId19"/>
    <p:sldId id="325" r:id="rId20"/>
    <p:sldId id="321" r:id="rId21"/>
    <p:sldId id="269" r:id="rId22"/>
    <p:sldId id="272" r:id="rId23"/>
    <p:sldId id="314" r:id="rId24"/>
    <p:sldId id="315" r:id="rId25"/>
    <p:sldId id="316" r:id="rId26"/>
    <p:sldId id="317" r:id="rId27"/>
    <p:sldId id="306" r:id="rId28"/>
    <p:sldId id="318" r:id="rId29"/>
    <p:sldId id="319" r:id="rId30"/>
    <p:sldId id="285" r:id="rId31"/>
    <p:sldId id="336" r:id="rId32"/>
    <p:sldId id="338" r:id="rId33"/>
    <p:sldId id="339" r:id="rId34"/>
    <p:sldId id="308" r:id="rId35"/>
    <p:sldId id="309" r:id="rId36"/>
    <p:sldId id="307" r:id="rId37"/>
    <p:sldId id="320" r:id="rId3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333333"/>
    <a:srgbClr val="3366FF"/>
    <a:srgbClr val="4586FF"/>
    <a:srgbClr val="84A3CF"/>
    <a:srgbClr val="0B66FF"/>
    <a:srgbClr val="835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75" autoAdjust="0"/>
    <p:restoredTop sz="94711"/>
  </p:normalViewPr>
  <p:slideViewPr>
    <p:cSldViewPr snapToGrid="0" snapToObjects="1">
      <p:cViewPr varScale="1">
        <p:scale>
          <a:sx n="180" d="100"/>
          <a:sy n="180" d="100"/>
        </p:scale>
        <p:origin x="116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40978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6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000">
                <a:latin typeface="Courier New"/>
                <a:ea typeface="Courier New"/>
                <a:cs typeface="Courier New"/>
                <a:sym typeface="Courier New"/>
              </a:rPr>
              <a:t>https://twitter.com/claradactyl</a:t>
            </a:r>
          </a:p>
        </p:txBody>
      </p:sp>
    </p:spTree>
    <p:extLst>
      <p:ext uri="{BB962C8B-B14F-4D97-AF65-F5344CB8AC3E}">
        <p14:creationId xmlns:p14="http://schemas.microsoft.com/office/powerpoint/2010/main" val="1070113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7305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8581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979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6699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44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456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842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7471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9822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1897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751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000">
                <a:latin typeface="Courier New"/>
                <a:ea typeface="Courier New"/>
                <a:cs typeface="Courier New"/>
                <a:sym typeface="Courier New"/>
              </a:rPr>
              <a:t>https://twitter.com/claradactyl</a:t>
            </a:r>
          </a:p>
        </p:txBody>
      </p:sp>
    </p:spTree>
    <p:extLst>
      <p:ext uri="{BB962C8B-B14F-4D97-AF65-F5344CB8AC3E}">
        <p14:creationId xmlns:p14="http://schemas.microsoft.com/office/powerpoint/2010/main" val="1633772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62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99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3422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000">
                <a:latin typeface="Courier New"/>
                <a:ea typeface="Courier New"/>
                <a:cs typeface="Courier New"/>
                <a:sym typeface="Courier New"/>
              </a:rPr>
              <a:t>https://twitter.com/claradactyl</a:t>
            </a:r>
          </a:p>
        </p:txBody>
      </p:sp>
    </p:spTree>
    <p:extLst>
      <p:ext uri="{BB962C8B-B14F-4D97-AF65-F5344CB8AC3E}">
        <p14:creationId xmlns:p14="http://schemas.microsoft.com/office/powerpoint/2010/main" val="1161785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1040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6439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6940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5275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30553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000">
                <a:latin typeface="Courier New"/>
                <a:ea typeface="Courier New"/>
                <a:cs typeface="Courier New"/>
                <a:sym typeface="Courier New"/>
              </a:rPr>
              <a:t>https://twitter.com/claradactyl</a:t>
            </a:r>
          </a:p>
        </p:txBody>
      </p:sp>
    </p:spTree>
    <p:extLst>
      <p:ext uri="{BB962C8B-B14F-4D97-AF65-F5344CB8AC3E}">
        <p14:creationId xmlns:p14="http://schemas.microsoft.com/office/powerpoint/2010/main" val="1855247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8818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452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2560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1348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000">
                <a:latin typeface="Courier New"/>
                <a:ea typeface="Courier New"/>
                <a:cs typeface="Courier New"/>
                <a:sym typeface="Courier New"/>
              </a:rPr>
              <a:t>https://twitter.com/claradactyl</a:t>
            </a:r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39294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000" dirty="0" err="1">
                <a:latin typeface="Courier New"/>
                <a:ea typeface="Courier New"/>
                <a:cs typeface="Courier New"/>
                <a:sym typeface="Courier New"/>
              </a:rPr>
              <a:t>https</a:t>
            </a:r>
            <a:r>
              <a:rPr lang="pt-BR" sz="1000" dirty="0">
                <a:latin typeface="Courier New"/>
                <a:ea typeface="Courier New"/>
                <a:cs typeface="Courier New"/>
                <a:sym typeface="Courier New"/>
              </a:rPr>
              <a:t>://</a:t>
            </a:r>
            <a:r>
              <a:rPr lang="pt-BR" sz="1000" dirty="0" err="1">
                <a:latin typeface="Courier New"/>
                <a:ea typeface="Courier New"/>
                <a:cs typeface="Courier New"/>
                <a:sym typeface="Courier New"/>
              </a:rPr>
              <a:t>twitter.com</a:t>
            </a:r>
            <a:r>
              <a:rPr lang="pt-BR" sz="1000" dirty="0">
                <a:latin typeface="Courier New"/>
                <a:ea typeface="Courier New"/>
                <a:cs typeface="Courier New"/>
                <a:sym typeface="Courier New"/>
              </a:rPr>
              <a:t>/</a:t>
            </a:r>
            <a:r>
              <a:rPr lang="pt-BR" sz="1000" dirty="0" err="1">
                <a:latin typeface="Courier New"/>
                <a:ea typeface="Courier New"/>
                <a:cs typeface="Courier New"/>
                <a:sym typeface="Courier New"/>
              </a:rPr>
              <a:t>claradactyl</a:t>
            </a:r>
            <a:endParaRPr lang="pt-BR" sz="10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001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 lang="pt-BR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 lang="pt-BR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 lang="pt-BR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 lang="pt-BR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75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pt-BR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pt-BR"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1" r:id="rId11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tif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86">
            <a:extLst>
              <a:ext uri="{FF2B5EF4-FFF2-40B4-BE49-F238E27FC236}">
                <a16:creationId xmlns:a16="http://schemas.microsoft.com/office/drawing/2014/main" id="{B80A4304-62A3-9D4B-AF8E-C8A6A7634D93}"/>
              </a:ext>
            </a:extLst>
          </p:cNvPr>
          <p:cNvSpPr txBox="1">
            <a:spLocks/>
          </p:cNvSpPr>
          <p:nvPr/>
        </p:nvSpPr>
        <p:spPr>
          <a:xfrm>
            <a:off x="460950" y="1921267"/>
            <a:ext cx="8222100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O papel de UX na criação de interfaces conversacionais</a:t>
            </a:r>
          </a:p>
        </p:txBody>
      </p:sp>
      <p:pic>
        <p:nvPicPr>
          <p:cNvPr id="3" name="Picture 3" descr="I:\TDC2017\Logos\TDC2017\logo-tdc-vertical-A4.emf">
            <a:extLst>
              <a:ext uri="{FF2B5EF4-FFF2-40B4-BE49-F238E27FC236}">
                <a16:creationId xmlns:a16="http://schemas.microsoft.com/office/drawing/2014/main" id="{AC32E67D-3D35-2146-B655-BA3FF964E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486" y="320075"/>
            <a:ext cx="1564004" cy="99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5786E4-3644-2145-B488-C8AEA92F483B}"/>
              </a:ext>
            </a:extLst>
          </p:cNvPr>
          <p:cNvSpPr txBox="1">
            <a:spLocks/>
          </p:cNvSpPr>
          <p:nvPr/>
        </p:nvSpPr>
        <p:spPr>
          <a:xfrm>
            <a:off x="647700" y="3929678"/>
            <a:ext cx="7848600" cy="3238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pt-BR" altLang="en-US" sz="2000" b="1" spc="-150" dirty="0">
                <a:solidFill>
                  <a:schemeClr val="bg2"/>
                </a:solidFill>
                <a:latin typeface="Montserrat SemiBold" pitchFamily="2" charset="77"/>
                <a:ea typeface="ＭＳ Ｐゴシック" panose="020B0600070205080204" pitchFamily="34" charset="-128"/>
              </a:rPr>
              <a:t>Rafael Brandão Taveira</a:t>
            </a: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59C2F618-74B1-FC44-88D9-1EB9F0622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253528"/>
            <a:ext cx="784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en-US" sz="1800" b="1" spc="-150" dirty="0" err="1">
                <a:latin typeface="Montserrat SemiBold" pitchFamily="2" charset="77"/>
              </a:rPr>
              <a:t>rbrandao@globosat.com.br</a:t>
            </a:r>
            <a:endParaRPr lang="pt-BR" altLang="en-US" sz="1800" b="1" spc="-150" dirty="0"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93091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 idx="4294967295"/>
          </p:nvPr>
        </p:nvSpPr>
        <p:spPr>
          <a:xfrm>
            <a:off x="390525" y="1921267"/>
            <a:ext cx="8222100" cy="1300966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pt-BR" sz="3600" b="1" dirty="0"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Mas, o que são Interfaces Conversacionais mesmo?</a:t>
            </a:r>
          </a:p>
        </p:txBody>
      </p:sp>
      <p:sp>
        <p:nvSpPr>
          <p:cNvPr id="3" name="Shape 186">
            <a:extLst>
              <a:ext uri="{FF2B5EF4-FFF2-40B4-BE49-F238E27FC236}">
                <a16:creationId xmlns:a16="http://schemas.microsoft.com/office/drawing/2014/main" id="{E097724E-35CB-DB43-A64A-F493390A5A2F}"/>
              </a:ext>
            </a:extLst>
          </p:cNvPr>
          <p:cNvSpPr txBox="1">
            <a:spLocks/>
          </p:cNvSpPr>
          <p:nvPr/>
        </p:nvSpPr>
        <p:spPr>
          <a:xfrm>
            <a:off x="8224839" y="0"/>
            <a:ext cx="775571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39161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872344" y="2978534"/>
            <a:ext cx="1810959" cy="5066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486867" y="2978533"/>
            <a:ext cx="2015448" cy="5066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hape 124">
            <a:extLst>
              <a:ext uri="{FF2B5EF4-FFF2-40B4-BE49-F238E27FC236}">
                <a16:creationId xmlns:a16="http://schemas.microsoft.com/office/drawing/2014/main" id="{3060E6C5-3A6C-3C42-BCDE-D0942B43BAE7}"/>
              </a:ext>
            </a:extLst>
          </p:cNvPr>
          <p:cNvSpPr txBox="1">
            <a:spLocks/>
          </p:cNvSpPr>
          <p:nvPr/>
        </p:nvSpPr>
        <p:spPr>
          <a:xfrm>
            <a:off x="811710" y="1476797"/>
            <a:ext cx="7233719" cy="24154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 dirty="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S</a:t>
            </a:r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ão aplicações que conduzem uma conversa de forma textual ou auditiva</a:t>
            </a:r>
          </a:p>
        </p:txBody>
      </p:sp>
    </p:spTree>
    <p:extLst>
      <p:ext uri="{BB962C8B-B14F-4D97-AF65-F5344CB8AC3E}">
        <p14:creationId xmlns:p14="http://schemas.microsoft.com/office/powerpoint/2010/main" val="1866686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116289" y="1351088"/>
            <a:ext cx="1474124" cy="5066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868782" y="2420036"/>
            <a:ext cx="5153892" cy="5066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hape 124">
            <a:extLst>
              <a:ext uri="{FF2B5EF4-FFF2-40B4-BE49-F238E27FC236}">
                <a16:creationId xmlns:a16="http://schemas.microsoft.com/office/drawing/2014/main" id="{FD29E4E4-ACF7-9E44-842A-AE5005ECB547}"/>
              </a:ext>
            </a:extLst>
          </p:cNvPr>
          <p:cNvSpPr txBox="1">
            <a:spLocks/>
          </p:cNvSpPr>
          <p:nvPr/>
        </p:nvSpPr>
        <p:spPr>
          <a:xfrm>
            <a:off x="955140" y="1169238"/>
            <a:ext cx="7233719" cy="30082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A partir de um script pré-formatado ou usando inteligência artificial, usando processamento de linguagem natural (PLN)</a:t>
            </a:r>
            <a:endParaRPr lang="pt-BR" sz="3600" dirty="0">
              <a:solidFill>
                <a:schemeClr val="bg2">
                  <a:lumMod val="75000"/>
                </a:schemeClr>
              </a:solidFill>
              <a:latin typeface="Montserrat ExtraBold" charset="0"/>
              <a:ea typeface="Montserrat ExtraBold" charset="0"/>
              <a:cs typeface="Montserrat ExtraBold" charset="0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111864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713" y="1655550"/>
            <a:ext cx="5362574" cy="30076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923636" y="455221"/>
            <a:ext cx="7296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Quantos elementos existem nessa interação?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Adaptado </a:t>
            </a:r>
            <a:r>
              <a:rPr lang="pt-BR" sz="100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da obra de Paul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Pangaro</a:t>
            </a:r>
            <a:endParaRPr lang="pt-BR" sz="1000" dirty="0">
              <a:solidFill>
                <a:schemeClr val="tx2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47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713" y="1655550"/>
            <a:ext cx="5362574" cy="30076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 8"/>
          <p:cNvSpPr/>
          <p:nvPr/>
        </p:nvSpPr>
        <p:spPr>
          <a:xfrm>
            <a:off x="1386720" y="455221"/>
            <a:ext cx="637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Qual o meio utilizado nessa interação?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Adaptado </a:t>
            </a:r>
            <a:r>
              <a:rPr lang="pt-BR" sz="100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da obra de Paul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Pangaro</a:t>
            </a:r>
            <a:endParaRPr lang="pt-BR" sz="1000" dirty="0">
              <a:solidFill>
                <a:schemeClr val="tx2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39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713" y="1655550"/>
            <a:ext cx="5362574" cy="30076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 8"/>
          <p:cNvSpPr/>
          <p:nvPr/>
        </p:nvSpPr>
        <p:spPr>
          <a:xfrm>
            <a:off x="1386720" y="674140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Linguagem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Adaptado </a:t>
            </a:r>
            <a:r>
              <a:rPr lang="pt-BR" sz="100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da obra de Paul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Pangaro</a:t>
            </a:r>
            <a:endParaRPr lang="pt-BR" sz="1000" dirty="0">
              <a:solidFill>
                <a:schemeClr val="tx2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9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4"/>
          <p:cNvSpPr txBox="1">
            <a:spLocks/>
          </p:cNvSpPr>
          <p:nvPr/>
        </p:nvSpPr>
        <p:spPr>
          <a:xfrm>
            <a:off x="811710" y="2304562"/>
            <a:ext cx="7233719" cy="75991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 dirty="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Linguagem = interface</a:t>
            </a:r>
            <a:endParaRPr lang="pt-BR" sz="3600" b="1" dirty="0">
              <a:solidFill>
                <a:schemeClr val="bg2">
                  <a:lumMod val="75000"/>
                </a:schemeClr>
              </a:solidFill>
              <a:latin typeface="Montserrat ExtraBold" charset="0"/>
              <a:ea typeface="Montserrat ExtraBold" charset="0"/>
              <a:cs typeface="Montserrat ExtraBold" charset="0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175714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4"/>
          <p:cNvSpPr txBox="1">
            <a:spLocks/>
          </p:cNvSpPr>
          <p:nvPr/>
        </p:nvSpPr>
        <p:spPr>
          <a:xfrm>
            <a:off x="811710" y="2292206"/>
            <a:ext cx="7233719" cy="78462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 dirty="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Interface </a:t>
            </a:r>
            <a:r>
              <a:rPr lang="pt-BR" sz="360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≠ UI</a:t>
            </a:r>
            <a:endParaRPr lang="pt-BR" sz="3600" b="1" dirty="0">
              <a:solidFill>
                <a:schemeClr val="bg2">
                  <a:lumMod val="75000"/>
                </a:schemeClr>
              </a:solidFill>
              <a:latin typeface="Montserrat ExtraBold" charset="0"/>
              <a:ea typeface="Montserrat ExtraBold" charset="0"/>
              <a:cs typeface="Montserrat ExtraBold" charset="0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71048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61462" y="2310714"/>
            <a:ext cx="2792626" cy="5066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hape 124">
            <a:extLst>
              <a:ext uri="{FF2B5EF4-FFF2-40B4-BE49-F238E27FC236}">
                <a16:creationId xmlns:a16="http://schemas.microsoft.com/office/drawing/2014/main" id="{C147AA64-3684-6F46-A571-62476E40A5BB}"/>
              </a:ext>
            </a:extLst>
          </p:cNvPr>
          <p:cNvSpPr txBox="1">
            <a:spLocks/>
          </p:cNvSpPr>
          <p:nvPr/>
        </p:nvSpPr>
        <p:spPr>
          <a:xfrm>
            <a:off x="422472" y="1413291"/>
            <a:ext cx="8004835" cy="23169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 b="1">
                <a:solidFill>
                  <a:schemeClr val="bg1"/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E se pessoas e tecnologia </a:t>
            </a:r>
            <a:r>
              <a:rPr lang="pt-BR" sz="3600" b="1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finalmente</a:t>
            </a:r>
            <a:r>
              <a:rPr lang="pt-BR" sz="3600" b="1">
                <a:solidFill>
                  <a:schemeClr val="bg1"/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 estiverem prontas para essa interação?</a:t>
            </a:r>
            <a:endParaRPr lang="pt-BR" sz="3600" b="1" dirty="0">
              <a:solidFill>
                <a:schemeClr val="bg1"/>
              </a:solidFill>
              <a:latin typeface="Montserrat Black" charset="0"/>
              <a:ea typeface="Montserrat Black" charset="0"/>
              <a:cs typeface="Montserrat Black" charset="0"/>
              <a:sym typeface="Montserrat SemiBold"/>
            </a:endParaRPr>
          </a:p>
        </p:txBody>
      </p:sp>
      <p:sp>
        <p:nvSpPr>
          <p:cNvPr id="7" name="Shape 186">
            <a:extLst>
              <a:ext uri="{FF2B5EF4-FFF2-40B4-BE49-F238E27FC236}">
                <a16:creationId xmlns:a16="http://schemas.microsoft.com/office/drawing/2014/main" id="{D6DDC0C5-C1A2-E842-BAF2-CCD6C385C099}"/>
              </a:ext>
            </a:extLst>
          </p:cNvPr>
          <p:cNvSpPr txBox="1">
            <a:spLocks/>
          </p:cNvSpPr>
          <p:nvPr/>
        </p:nvSpPr>
        <p:spPr>
          <a:xfrm>
            <a:off x="8224839" y="0"/>
            <a:ext cx="775571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84002" y="2117912"/>
            <a:ext cx="3082027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#1 Pesquisa </a:t>
            </a:r>
            <a:r>
              <a:rPr lang="pt-BR" sz="3600" b="1" dirty="0" err="1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Gartner</a:t>
            </a:r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 2018 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Gartner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Symposium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/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Itxpo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2018</a:t>
            </a:r>
          </a:p>
        </p:txBody>
      </p:sp>
      <p:sp>
        <p:nvSpPr>
          <p:cNvPr id="6" name="Retângulo 4">
            <a:extLst>
              <a:ext uri="{FF2B5EF4-FFF2-40B4-BE49-F238E27FC236}">
                <a16:creationId xmlns:a16="http://schemas.microsoft.com/office/drawing/2014/main" id="{E294D4AA-66B2-2B4B-823C-E38992A6AABC}"/>
              </a:ext>
            </a:extLst>
          </p:cNvPr>
          <p:cNvSpPr/>
          <p:nvPr/>
        </p:nvSpPr>
        <p:spPr>
          <a:xfrm>
            <a:off x="5277972" y="2486506"/>
            <a:ext cx="1130262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4">
            <a:extLst>
              <a:ext uri="{FF2B5EF4-FFF2-40B4-BE49-F238E27FC236}">
                <a16:creationId xmlns:a16="http://schemas.microsoft.com/office/drawing/2014/main" id="{CD16BA3F-DE42-F046-9880-70DF05717C46}"/>
              </a:ext>
            </a:extLst>
          </p:cNvPr>
          <p:cNvSpPr/>
          <p:nvPr/>
        </p:nvSpPr>
        <p:spPr>
          <a:xfrm>
            <a:off x="9771942" y="2855100"/>
            <a:ext cx="1130262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4">
            <a:extLst>
              <a:ext uri="{FF2B5EF4-FFF2-40B4-BE49-F238E27FC236}">
                <a16:creationId xmlns:a16="http://schemas.microsoft.com/office/drawing/2014/main" id="{8C418BF2-35D4-7D4E-9476-61EC56B436AA}"/>
              </a:ext>
            </a:extLst>
          </p:cNvPr>
          <p:cNvSpPr/>
          <p:nvPr/>
        </p:nvSpPr>
        <p:spPr>
          <a:xfrm>
            <a:off x="784003" y="2855099"/>
            <a:ext cx="4999763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hape 135">
            <a:extLst>
              <a:ext uri="{FF2B5EF4-FFF2-40B4-BE49-F238E27FC236}">
                <a16:creationId xmlns:a16="http://schemas.microsoft.com/office/drawing/2014/main" id="{E2F7B0BC-2EC4-FA47-8AAB-CF9BACB90511}"/>
              </a:ext>
            </a:extLst>
          </p:cNvPr>
          <p:cNvSpPr txBox="1">
            <a:spLocks/>
          </p:cNvSpPr>
          <p:nvPr/>
        </p:nvSpPr>
        <p:spPr>
          <a:xfrm>
            <a:off x="656120" y="2031796"/>
            <a:ext cx="6568800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Em até 4 anos, 30% de nossas interações com tecnologia acontecerão sem a necessidade de uso de uma tela</a:t>
            </a:r>
          </a:p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Montserrat" charset="0"/>
              <a:ea typeface="Montserrat" charset="0"/>
              <a:cs typeface="Montserrat" charset="0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52751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784002" y="2864223"/>
            <a:ext cx="4263783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#2 Inclusão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Retângulo 5">
            <a:extLst>
              <a:ext uri="{FF2B5EF4-FFF2-40B4-BE49-F238E27FC236}">
                <a16:creationId xmlns:a16="http://schemas.microsoft.com/office/drawing/2014/main" id="{764667D9-59F0-A74B-BE51-891BA28D40B7}"/>
              </a:ext>
            </a:extLst>
          </p:cNvPr>
          <p:cNvSpPr/>
          <p:nvPr/>
        </p:nvSpPr>
        <p:spPr>
          <a:xfrm>
            <a:off x="2914186" y="2480082"/>
            <a:ext cx="3248721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hape 135">
            <a:extLst>
              <a:ext uri="{FF2B5EF4-FFF2-40B4-BE49-F238E27FC236}">
                <a16:creationId xmlns:a16="http://schemas.microsoft.com/office/drawing/2014/main" id="{DC4220E8-68D9-FA4C-8344-479A537B53C4}"/>
              </a:ext>
            </a:extLst>
          </p:cNvPr>
          <p:cNvSpPr txBox="1">
            <a:spLocks/>
          </p:cNvSpPr>
          <p:nvPr/>
        </p:nvSpPr>
        <p:spPr>
          <a:xfrm>
            <a:off x="656120" y="2031796"/>
            <a:ext cx="6568800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Suas características são úteis para usuários com limitações visuais ou auditivas, parciais ou totais</a:t>
            </a:r>
          </a:p>
        </p:txBody>
      </p:sp>
    </p:spTree>
    <p:extLst>
      <p:ext uri="{BB962C8B-B14F-4D97-AF65-F5344CB8AC3E}">
        <p14:creationId xmlns:p14="http://schemas.microsoft.com/office/powerpoint/2010/main" val="52408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731941" y="2127162"/>
            <a:ext cx="2430965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434791" y="2127162"/>
            <a:ext cx="1607668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#3 Ubíquo e </a:t>
            </a:r>
            <a:r>
              <a:rPr lang="pt-BR" sz="3600" b="1" dirty="0" err="1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pervasivo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Shape 135">
            <a:extLst>
              <a:ext uri="{FF2B5EF4-FFF2-40B4-BE49-F238E27FC236}">
                <a16:creationId xmlns:a16="http://schemas.microsoft.com/office/drawing/2014/main" id="{27F94946-D9EC-AF43-9589-67D3012DFBE4}"/>
              </a:ext>
            </a:extLst>
          </p:cNvPr>
          <p:cNvSpPr txBox="1">
            <a:spLocks/>
          </p:cNvSpPr>
          <p:nvPr/>
        </p:nvSpPr>
        <p:spPr>
          <a:xfrm>
            <a:off x="656120" y="2031797"/>
            <a:ext cx="5678178" cy="52298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Em todo lugar, em todo momento</a:t>
            </a:r>
          </a:p>
        </p:txBody>
      </p:sp>
    </p:spTree>
    <p:extLst>
      <p:ext uri="{BB962C8B-B14F-4D97-AF65-F5344CB8AC3E}">
        <p14:creationId xmlns:p14="http://schemas.microsoft.com/office/powerpoint/2010/main" val="289688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294990" y="2850777"/>
            <a:ext cx="3613186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#4 Taxas de erro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2018 Design in Tech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Report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| Computacional Design</a:t>
            </a:r>
          </a:p>
        </p:txBody>
      </p:sp>
      <p:sp>
        <p:nvSpPr>
          <p:cNvPr id="7" name="Retângulo 5">
            <a:extLst>
              <a:ext uri="{FF2B5EF4-FFF2-40B4-BE49-F238E27FC236}">
                <a16:creationId xmlns:a16="http://schemas.microsoft.com/office/drawing/2014/main" id="{4B0AB88B-EC32-244E-90C0-22D1A264DAF8}"/>
              </a:ext>
            </a:extLst>
          </p:cNvPr>
          <p:cNvSpPr/>
          <p:nvPr/>
        </p:nvSpPr>
        <p:spPr>
          <a:xfrm>
            <a:off x="2908519" y="2126581"/>
            <a:ext cx="2087227" cy="3832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hape 135">
            <a:extLst>
              <a:ext uri="{FF2B5EF4-FFF2-40B4-BE49-F238E27FC236}">
                <a16:creationId xmlns:a16="http://schemas.microsoft.com/office/drawing/2014/main" id="{9CE53817-291B-C341-BE0E-3F090378136D}"/>
              </a:ext>
            </a:extLst>
          </p:cNvPr>
          <p:cNvSpPr txBox="1">
            <a:spLocks/>
          </p:cNvSpPr>
          <p:nvPr/>
        </p:nvSpPr>
        <p:spPr>
          <a:xfrm>
            <a:off x="656120" y="2031796"/>
            <a:ext cx="6568800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Desde 2012, a taxa de erros para tarefas de compreensão da fala humana </a:t>
            </a:r>
            <a:r>
              <a:rPr lang="pt-BR" sz="2400" dirty="0" err="1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cairam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 de 33% para menos de 5%</a:t>
            </a:r>
          </a:p>
        </p:txBody>
      </p:sp>
    </p:spTree>
    <p:extLst>
      <p:ext uri="{BB962C8B-B14F-4D97-AF65-F5344CB8AC3E}">
        <p14:creationId xmlns:p14="http://schemas.microsoft.com/office/powerpoint/2010/main" val="98845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 idx="4294967295"/>
          </p:nvPr>
        </p:nvSpPr>
        <p:spPr>
          <a:xfrm>
            <a:off x="556774" y="1139475"/>
            <a:ext cx="7152436" cy="286455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3600" b="1" spc="-150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“A fala é uma das primeiras habilidades que adquirimos na infância e uma das últimas que perdemos na velhice”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Cheryl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Platz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Ideaplatz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LLC.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7464"/>
          <a:stretch/>
        </p:blipFill>
        <p:spPr>
          <a:xfrm>
            <a:off x="6919784" y="1369933"/>
            <a:ext cx="2224216" cy="24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 idx="4294967295"/>
          </p:nvPr>
        </p:nvSpPr>
        <p:spPr>
          <a:xfrm>
            <a:off x="390525" y="1921267"/>
            <a:ext cx="8222100" cy="1300966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pt-BR" sz="3600" b="1" dirty="0"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E UX nisso tudo?</a:t>
            </a:r>
          </a:p>
        </p:txBody>
      </p:sp>
      <p:sp>
        <p:nvSpPr>
          <p:cNvPr id="3" name="Shape 186">
            <a:extLst>
              <a:ext uri="{FF2B5EF4-FFF2-40B4-BE49-F238E27FC236}">
                <a16:creationId xmlns:a16="http://schemas.microsoft.com/office/drawing/2014/main" id="{A3627E87-0519-D44E-B5AE-4E381F3B4367}"/>
              </a:ext>
            </a:extLst>
          </p:cNvPr>
          <p:cNvSpPr txBox="1">
            <a:spLocks/>
          </p:cNvSpPr>
          <p:nvPr/>
        </p:nvSpPr>
        <p:spPr>
          <a:xfrm>
            <a:off x="8224839" y="0"/>
            <a:ext cx="775571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07820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5"/>
          <p:cNvSpPr txBox="1">
            <a:spLocks/>
          </p:cNvSpPr>
          <p:nvPr/>
        </p:nvSpPr>
        <p:spPr>
          <a:xfrm>
            <a:off x="656120" y="2031796"/>
            <a:ext cx="5661553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Adiantar demandas inerentes aos usuários a partir de sugestões. É a antecipação de suas necessidades.</a:t>
            </a:r>
          </a:p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Montserrat" charset="0"/>
              <a:ea typeface="Montserrat" charset="0"/>
              <a:cs typeface="Montserrat" charset="0"/>
              <a:sym typeface="Montserrat Ligh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#1 </a:t>
            </a:r>
            <a:r>
              <a:rPr lang="pt-BR" sz="3600" b="1" dirty="0" err="1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Antecipatory</a:t>
            </a:r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 Design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2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5"/>
          <p:cNvSpPr txBox="1">
            <a:spLocks/>
          </p:cNvSpPr>
          <p:nvPr/>
        </p:nvSpPr>
        <p:spPr>
          <a:xfrm>
            <a:off x="656120" y="2031796"/>
            <a:ext cx="5661553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Exibir apenas o que é necessário. Menos é mais.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#2 Priorizar informações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1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5"/>
          <p:cNvSpPr txBox="1">
            <a:spLocks/>
          </p:cNvSpPr>
          <p:nvPr/>
        </p:nvSpPr>
        <p:spPr>
          <a:xfrm>
            <a:off x="656120" y="2031796"/>
            <a:ext cx="7119051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Adicionar funcionalidades desse tipo em soluções já existentes tem enorme impacto, em especial relacionadas à acessibilidade e inclusão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784002" y="1385465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#3 Agregar valor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58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 idx="4294967295"/>
          </p:nvPr>
        </p:nvSpPr>
        <p:spPr>
          <a:xfrm>
            <a:off x="390525" y="1921267"/>
            <a:ext cx="8222100" cy="1300966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pt-BR" sz="3600" b="1" dirty="0"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Mas...</a:t>
            </a:r>
          </a:p>
        </p:txBody>
      </p:sp>
      <p:sp>
        <p:nvSpPr>
          <p:cNvPr id="3" name="Shape 186">
            <a:extLst>
              <a:ext uri="{FF2B5EF4-FFF2-40B4-BE49-F238E27FC236}">
                <a16:creationId xmlns:a16="http://schemas.microsoft.com/office/drawing/2014/main" id="{8F410B73-4793-FA46-BCE1-9215C081BE2E}"/>
              </a:ext>
            </a:extLst>
          </p:cNvPr>
          <p:cNvSpPr txBox="1">
            <a:spLocks/>
          </p:cNvSpPr>
          <p:nvPr/>
        </p:nvSpPr>
        <p:spPr>
          <a:xfrm>
            <a:off x="8224839" y="0"/>
            <a:ext cx="775571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5755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58306" y="2082114"/>
            <a:ext cx="1885718" cy="5066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hape 124">
            <a:extLst>
              <a:ext uri="{FF2B5EF4-FFF2-40B4-BE49-F238E27FC236}">
                <a16:creationId xmlns:a16="http://schemas.microsoft.com/office/drawing/2014/main" id="{FE325645-F1D4-9D4D-ADF9-264A08A3E842}"/>
              </a:ext>
            </a:extLst>
          </p:cNvPr>
          <p:cNvSpPr txBox="1">
            <a:spLocks/>
          </p:cNvSpPr>
          <p:nvPr/>
        </p:nvSpPr>
        <p:spPr>
          <a:xfrm>
            <a:off x="811710" y="1894214"/>
            <a:ext cx="7233719" cy="135507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3600" dirty="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Por que usar </a:t>
            </a:r>
            <a:r>
              <a:rPr lang="pt-BR" sz="3600">
                <a:solidFill>
                  <a:schemeClr val="bg2">
                    <a:lumMod val="75000"/>
                  </a:schemeClr>
                </a:solidFill>
                <a:latin typeface="Montserrat ExtraBold" charset="0"/>
                <a:ea typeface="Montserrat ExtraBold" charset="0"/>
                <a:cs typeface="Montserrat ExtraBold" charset="0"/>
                <a:sym typeface="Montserrat SemiBold"/>
              </a:rPr>
              <a:t>esse tipo de solução para seu problema?</a:t>
            </a:r>
            <a:endParaRPr lang="pt-BR" sz="3600" b="1" dirty="0">
              <a:solidFill>
                <a:schemeClr val="bg2">
                  <a:lumMod val="75000"/>
                </a:schemeClr>
              </a:solidFill>
              <a:latin typeface="Montserrat ExtraBold" charset="0"/>
              <a:ea typeface="Montserrat ExtraBold" charset="0"/>
              <a:cs typeface="Montserrat ExtraBold" charset="0"/>
              <a:sym typeface="Montserrat Semi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35"/>
          <p:cNvSpPr txBox="1">
            <a:spLocks/>
          </p:cNvSpPr>
          <p:nvPr/>
        </p:nvSpPr>
        <p:spPr>
          <a:xfrm>
            <a:off x="656119" y="1676360"/>
            <a:ext cx="7063633" cy="1604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Relembre sua primeira interação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O que funcionou? O que frustrou?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Como isso complementa minha solução?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Faz sentido?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4002" y="908109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#1 Explore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35"/>
          <p:cNvSpPr txBox="1">
            <a:spLocks/>
          </p:cNvSpPr>
          <p:nvPr/>
        </p:nvSpPr>
        <p:spPr>
          <a:xfrm>
            <a:off x="656119" y="1676360"/>
            <a:ext cx="7063633" cy="1604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Crie uma personalidade para o assistente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Avalie o tempo de resposta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Defina pontos de fuga de roteiro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Seja cuidadoso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4002" y="908109"/>
            <a:ext cx="6935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#2 Entenda o contexto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30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35"/>
          <p:cNvSpPr txBox="1">
            <a:spLocks/>
          </p:cNvSpPr>
          <p:nvPr/>
        </p:nvSpPr>
        <p:spPr>
          <a:xfrm>
            <a:off x="656118" y="1676360"/>
            <a:ext cx="7767445" cy="1604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Siga o fluxo de uma conversa real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Mantenha a cadência de um bom papo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Cuidado com pronomes de gênero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4002" y="908109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#3 Respeite o usuário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6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35"/>
          <p:cNvSpPr txBox="1">
            <a:spLocks/>
          </p:cNvSpPr>
          <p:nvPr/>
        </p:nvSpPr>
        <p:spPr>
          <a:xfrm>
            <a:off x="656118" y="1676360"/>
            <a:ext cx="7767445" cy="1604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Aprenda observando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Como as pessoas interagem?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Seja autocrítico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Refine e faça novamente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4002" y="908109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#4 Teste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138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35"/>
          <p:cNvSpPr txBox="1">
            <a:spLocks/>
          </p:cNvSpPr>
          <p:nvPr/>
        </p:nvSpPr>
        <p:spPr>
          <a:xfrm>
            <a:off x="656118" y="1676360"/>
            <a:ext cx="7767445" cy="1604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Perceba as principais interações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Fluxos mais requisitados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Etapas que tomaram mais tempo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Respostas mais utilizadas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4002" y="908109"/>
            <a:ext cx="637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#5 Acompanhe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333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 idx="4294967295"/>
          </p:nvPr>
        </p:nvSpPr>
        <p:spPr>
          <a:xfrm>
            <a:off x="471899" y="1402518"/>
            <a:ext cx="5922723" cy="2218012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3600" b="1" spc="-150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“Palavras são a fonte dos mal entendidos”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Antoine de Saint-Exupéry. Pequeno Príncipe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344" y="399356"/>
            <a:ext cx="4257666" cy="40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0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 idx="4294967295"/>
          </p:nvPr>
        </p:nvSpPr>
        <p:spPr>
          <a:xfrm>
            <a:off x="390525" y="2229044"/>
            <a:ext cx="8222100" cy="685412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pt-BR" sz="3600" b="1" dirty="0"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Exemplo de Metodologia</a:t>
            </a:r>
          </a:p>
        </p:txBody>
      </p:sp>
      <p:sp>
        <p:nvSpPr>
          <p:cNvPr id="3" name="Shape 186">
            <a:extLst>
              <a:ext uri="{FF2B5EF4-FFF2-40B4-BE49-F238E27FC236}">
                <a16:creationId xmlns:a16="http://schemas.microsoft.com/office/drawing/2014/main" id="{700615F8-34F7-F14E-BC50-7620C0D20024}"/>
              </a:ext>
            </a:extLst>
          </p:cNvPr>
          <p:cNvSpPr txBox="1">
            <a:spLocks/>
          </p:cNvSpPr>
          <p:nvPr/>
        </p:nvSpPr>
        <p:spPr>
          <a:xfrm>
            <a:off x="8224839" y="0"/>
            <a:ext cx="775571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8007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hape 2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4576772" cy="51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Shape 284" descr="Foto 05-02-17 16 53 10.jpg"/>
          <p:cNvPicPr preferRelativeResize="0"/>
          <p:nvPr/>
        </p:nvPicPr>
        <p:blipFill rotWithShape="1">
          <a:blip r:embed="rId4">
            <a:alphaModFix/>
          </a:blip>
          <a:srcRect l="13949" r="29800"/>
          <a:stretch/>
        </p:blipFill>
        <p:spPr>
          <a:xfrm>
            <a:off x="4572913" y="0"/>
            <a:ext cx="4571077" cy="51435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48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Shape 289" descr="Foto 07-08-2017 17 55 28.jpg"/>
          <p:cNvPicPr preferRelativeResize="0"/>
          <p:nvPr/>
        </p:nvPicPr>
        <p:blipFill rotWithShape="1">
          <a:blip r:embed="rId3">
            <a:alphaModFix/>
          </a:blip>
          <a:srcRect t="-7801" b="51552"/>
          <a:stretch/>
        </p:blipFill>
        <p:spPr>
          <a:xfrm>
            <a:off x="0" y="-954050"/>
            <a:ext cx="9143996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Shape 299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55023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1817914" y="0"/>
            <a:ext cx="7326086" cy="5143500"/>
          </a:xfrm>
          <a:prstGeom prst="rect">
            <a:avLst/>
          </a:prstGeom>
          <a:gradFill flip="none" rotWithShape="1">
            <a:gsLst>
              <a:gs pos="0">
                <a:srgbClr val="FAFAFA">
                  <a:alpha val="0"/>
                </a:srgbClr>
              </a:gs>
              <a:gs pos="70000">
                <a:srgbClr val="FAFAFA">
                  <a:alpha val="8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chatbot-lolla">
            <a:hlinkClick r:id="" action="ppaction://media"/>
            <a:extLst>
              <a:ext uri="{FF2B5EF4-FFF2-40B4-BE49-F238E27FC236}">
                <a16:creationId xmlns:a16="http://schemas.microsoft.com/office/drawing/2014/main" id="{E9D66D21-4FA9-7243-968E-665363A9CB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50543" y="1376737"/>
            <a:ext cx="1692363" cy="2989780"/>
          </a:xfrm>
          <a:prstGeom prst="rect">
            <a:avLst/>
          </a:prstGeom>
        </p:spPr>
      </p:pic>
      <p:pic>
        <p:nvPicPr>
          <p:cNvPr id="9" name="Imagem 1">
            <a:extLst>
              <a:ext uri="{FF2B5EF4-FFF2-40B4-BE49-F238E27FC236}">
                <a16:creationId xmlns:a16="http://schemas.microsoft.com/office/drawing/2014/main" id="{DD906FA1-C066-D742-9898-F4FEC9A4D1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004" y="0"/>
            <a:ext cx="4881563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617465-8F6C-FB4D-BAC8-1370E48AB9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9256" y="252228"/>
            <a:ext cx="1587500" cy="41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5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41DDDD-9619-1B44-9DFD-4AC1611B0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77" y="0"/>
            <a:ext cx="7977045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6CE056-C9DE-2E42-868D-6A128FB33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256" y="252228"/>
            <a:ext cx="1587500" cy="41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30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41DDDD-9619-1B44-9DFD-4AC1611B0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77" y="0"/>
            <a:ext cx="7977045" cy="5143500"/>
          </a:xfrm>
          <a:prstGeom prst="rect">
            <a:avLst/>
          </a:prstGeom>
        </p:spPr>
      </p:pic>
      <p:sp>
        <p:nvSpPr>
          <p:cNvPr id="13" name="Retângulo 2">
            <a:extLst>
              <a:ext uri="{FF2B5EF4-FFF2-40B4-BE49-F238E27FC236}">
                <a16:creationId xmlns:a16="http://schemas.microsoft.com/office/drawing/2014/main" id="{05A4A87C-54FB-A14A-808D-451B57FA21DC}"/>
              </a:ext>
            </a:extLst>
          </p:cNvPr>
          <p:cNvSpPr/>
          <p:nvPr/>
        </p:nvSpPr>
        <p:spPr>
          <a:xfrm>
            <a:off x="1" y="0"/>
            <a:ext cx="9143999" cy="5187604"/>
          </a:xfrm>
          <a:prstGeom prst="rect">
            <a:avLst/>
          </a:prstGeom>
          <a:gradFill flip="none" rotWithShape="1">
            <a:gsLst>
              <a:gs pos="0">
                <a:srgbClr val="FAFAFA">
                  <a:alpha val="0"/>
                </a:srgbClr>
              </a:gs>
              <a:gs pos="0">
                <a:srgbClr val="FAFAFA">
                  <a:alpha val="84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6CE056-C9DE-2E42-868D-6A128FB33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256" y="252228"/>
            <a:ext cx="1587500" cy="412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4A565-29D7-854F-8555-7807A51670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382"/>
          <a:stretch/>
        </p:blipFill>
        <p:spPr>
          <a:xfrm>
            <a:off x="264841" y="2695962"/>
            <a:ext cx="5105400" cy="552759"/>
          </a:xfrm>
          <a:prstGeom prst="rect">
            <a:avLst/>
          </a:prstGeom>
          <a:ln>
            <a:noFill/>
          </a:ln>
          <a:effectLst>
            <a:outerShdw blurRad="292100" dist="12700" dir="2700000" sx="96000" sy="96000" algn="tl" rotWithShape="0">
              <a:srgbClr val="333333">
                <a:alpha val="2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D0C7F1-1B76-F04B-AC32-DF5D2FCC96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792"/>
          <a:stretch/>
        </p:blipFill>
        <p:spPr>
          <a:xfrm>
            <a:off x="40888" y="2297150"/>
            <a:ext cx="9062223" cy="318703"/>
          </a:xfrm>
          <a:prstGeom prst="rect">
            <a:avLst/>
          </a:prstGeom>
          <a:ln>
            <a:noFill/>
          </a:ln>
          <a:effectLst>
            <a:outerShdw blurRad="292100" dist="12700" dir="2700000" sx="89000" sy="89000" algn="tl" rotWithShape="0">
              <a:srgbClr val="333333">
                <a:alpha val="2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367199-3402-9846-8F45-C6FAAB81B1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382"/>
          <a:stretch/>
        </p:blipFill>
        <p:spPr>
          <a:xfrm>
            <a:off x="264841" y="3328829"/>
            <a:ext cx="3073400" cy="552759"/>
          </a:xfrm>
          <a:prstGeom prst="rect">
            <a:avLst/>
          </a:prstGeom>
          <a:ln>
            <a:noFill/>
          </a:ln>
          <a:effectLst>
            <a:outerShdw blurRad="292100" dist="12700" dir="2700000" sx="90000" sy="90000" algn="tl" rotWithShape="0">
              <a:srgbClr val="333333">
                <a:alpha val="2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364F74-02DB-1A4B-A8AF-28B3937FB5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841" y="1656215"/>
            <a:ext cx="1482183" cy="560826"/>
          </a:xfrm>
          <a:prstGeom prst="rect">
            <a:avLst/>
          </a:prstGeom>
          <a:ln>
            <a:noFill/>
          </a:ln>
          <a:effectLst>
            <a:outerShdw blurRad="292100" dist="12700" dir="2700000" sx="89000" sy="89000" algn="tl" rotWithShape="0">
              <a:srgbClr val="333333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9128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 idx="4294967295"/>
          </p:nvPr>
        </p:nvSpPr>
        <p:spPr>
          <a:xfrm>
            <a:off x="390525" y="1921267"/>
            <a:ext cx="8222100" cy="1300966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pt-BR" sz="3600" b="1" dirty="0"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O que vem por aí?</a:t>
            </a:r>
          </a:p>
        </p:txBody>
      </p:sp>
      <p:sp>
        <p:nvSpPr>
          <p:cNvPr id="3" name="Shape 186">
            <a:extLst>
              <a:ext uri="{FF2B5EF4-FFF2-40B4-BE49-F238E27FC236}">
                <a16:creationId xmlns:a16="http://schemas.microsoft.com/office/drawing/2014/main" id="{A58EB383-B50A-154D-86DD-1EC9B186A1B9}"/>
              </a:ext>
            </a:extLst>
          </p:cNvPr>
          <p:cNvSpPr txBox="1">
            <a:spLocks/>
          </p:cNvSpPr>
          <p:nvPr/>
        </p:nvSpPr>
        <p:spPr>
          <a:xfrm>
            <a:off x="8224839" y="0"/>
            <a:ext cx="775571" cy="130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35"/>
          <p:cNvSpPr txBox="1">
            <a:spLocks/>
          </p:cNvSpPr>
          <p:nvPr/>
        </p:nvSpPr>
        <p:spPr>
          <a:xfrm>
            <a:off x="656119" y="2031796"/>
            <a:ext cx="6605339" cy="1279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Inteligência emocional</a:t>
            </a:r>
          </a:p>
          <a:p>
            <a:pPr marL="457200" indent="-342900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Montserrat Light"/>
              </a:rPr>
              <a:t>Reconhecimento facial e de imagens</a:t>
            </a:r>
          </a:p>
        </p:txBody>
      </p:sp>
      <p:sp>
        <p:nvSpPr>
          <p:cNvPr id="2" name="Retângulo 1"/>
          <p:cNvSpPr/>
          <p:nvPr/>
        </p:nvSpPr>
        <p:spPr>
          <a:xfrm>
            <a:off x="784002" y="1385465"/>
            <a:ext cx="6605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Não tão distante</a:t>
            </a:r>
            <a:endParaRPr lang="pt-BR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6615220" y="2861822"/>
            <a:ext cx="2619662" cy="82849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50800" dir="5400000" sx="104000" sy="104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4" name="Shape 124"/>
          <p:cNvSpPr txBox="1">
            <a:spLocks noGrp="1"/>
          </p:cNvSpPr>
          <p:nvPr>
            <p:ph type="title" idx="4294967295"/>
          </p:nvPr>
        </p:nvSpPr>
        <p:spPr>
          <a:xfrm>
            <a:off x="471900" y="1462744"/>
            <a:ext cx="5386208" cy="2218012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3600" b="1" spc="-150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“...as pessoas raramente me fazem rir, já a </a:t>
            </a:r>
            <a:r>
              <a:rPr lang="pt-BR" sz="3600" b="1" spc="-150" dirty="0" err="1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Alexa</a:t>
            </a:r>
            <a:r>
              <a:rPr lang="pt-BR" sz="3600" b="1" spc="-150" dirty="0">
                <a:solidFill>
                  <a:schemeClr val="bg2">
                    <a:lumMod val="7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  <a:sym typeface="Montserrat SemiBold"/>
              </a:rPr>
              <a:t> ...”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750275" y="4687047"/>
            <a:ext cx="5147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Fonte: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Amazon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Echo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Dot</a:t>
            </a:r>
            <a:r>
              <a:rPr lang="pt-BR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pt-BR" sz="1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Review</a:t>
            </a:r>
            <a:endParaRPr lang="pt-BR" sz="1000" dirty="0">
              <a:solidFill>
                <a:schemeClr val="tx2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t="7921" b="8168"/>
          <a:stretch/>
        </p:blipFill>
        <p:spPr>
          <a:xfrm>
            <a:off x="6150446" y="1674340"/>
            <a:ext cx="3561567" cy="2094470"/>
          </a:xfrm>
          <a:prstGeom prst="rect">
            <a:avLst/>
          </a:prstGeom>
          <a:effectLst>
            <a:outerShdw blurRad="152400" dir="5400000" sx="68000" sy="68000" rotWithShape="0">
              <a:prstClr val="black">
                <a:alpha val="15000"/>
              </a:prst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4586" y="1583223"/>
            <a:ext cx="1061123" cy="106112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675" y="975311"/>
            <a:ext cx="577034" cy="57703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951" y="775407"/>
            <a:ext cx="274557" cy="27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21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 idx="4294967295"/>
          </p:nvPr>
        </p:nvSpPr>
        <p:spPr>
          <a:xfrm>
            <a:off x="460950" y="1921267"/>
            <a:ext cx="8222100" cy="1300966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pt-BR" sz="3600" b="1" dirty="0">
                <a:solidFill>
                  <a:schemeClr val="bg2"/>
                </a:solidFill>
                <a:latin typeface="Montserrat Black" charset="0"/>
                <a:ea typeface="Montserrat Black" charset="0"/>
                <a:cs typeface="Montserrat Black" charset="0"/>
                <a:sym typeface="Montserrat"/>
              </a:rPr>
              <a:t>Obrigado :)</a:t>
            </a:r>
          </a:p>
        </p:txBody>
      </p:sp>
      <p:pic>
        <p:nvPicPr>
          <p:cNvPr id="5" name="Picture 3" descr="I:\TDC2017\Logos\TDC2017\logo-tdc-vertical-A4.emf">
            <a:extLst>
              <a:ext uri="{FF2B5EF4-FFF2-40B4-BE49-F238E27FC236}">
                <a16:creationId xmlns:a16="http://schemas.microsoft.com/office/drawing/2014/main" id="{79585B6F-A1A3-C142-BBF0-257DB3A90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486" y="320075"/>
            <a:ext cx="1564004" cy="99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28A92716-EBCD-9E4E-A8AF-020546AA79A9}"/>
              </a:ext>
            </a:extLst>
          </p:cNvPr>
          <p:cNvSpPr txBox="1">
            <a:spLocks/>
          </p:cNvSpPr>
          <p:nvPr/>
        </p:nvSpPr>
        <p:spPr>
          <a:xfrm>
            <a:off x="647700" y="3929678"/>
            <a:ext cx="7848600" cy="3238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pt-BR" altLang="en-US" sz="2000" b="1" spc="-150" dirty="0">
                <a:solidFill>
                  <a:schemeClr val="bg2"/>
                </a:solidFill>
                <a:latin typeface="Montserrat SemiBold" pitchFamily="2" charset="77"/>
                <a:ea typeface="ＭＳ Ｐゴシック" panose="020B0600070205080204" pitchFamily="34" charset="-128"/>
              </a:rPr>
              <a:t>Rafael Brandão Taveira</a:t>
            </a: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B8D99FE4-11AE-C04F-ADB1-51B9C1467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253528"/>
            <a:ext cx="784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en-US" sz="1800" b="1" spc="-150" dirty="0" err="1">
                <a:latin typeface="Montserrat SemiBold" pitchFamily="2" charset="77"/>
              </a:rPr>
              <a:t>rbrandao@globosat.com.br</a:t>
            </a:r>
            <a:endParaRPr lang="pt-BR" altLang="en-US" sz="1800" b="1" spc="-150" dirty="0"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3051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36028</TotalTime>
  <Words>541</Words>
  <Application>Microsoft Macintosh PowerPoint</Application>
  <PresentationFormat>On-screen Show (16:9)</PresentationFormat>
  <Paragraphs>84</Paragraphs>
  <Slides>37</Slides>
  <Notes>37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Courier New</vt:lpstr>
      <vt:lpstr>Montserrat</vt:lpstr>
      <vt:lpstr>Montserrat Black</vt:lpstr>
      <vt:lpstr>Montserrat ExtraBold</vt:lpstr>
      <vt:lpstr>Montserrat SemiBold</vt:lpstr>
      <vt:lpstr>Roboto</vt:lpstr>
      <vt:lpstr>Material</vt:lpstr>
      <vt:lpstr>PowerPoint Presentation</vt:lpstr>
      <vt:lpstr>Mas, o que são Interfaces Conversacionais mesmo?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“A fala é uma das primeiras habilidades que adquirimos na infância e uma das últimas que perdemos na velhice”</vt:lpstr>
      <vt:lpstr>E UX nisso tudo?</vt:lpstr>
      <vt:lpstr>PowerPoint Presentation</vt:lpstr>
      <vt:lpstr>PowerPoint Presentation</vt:lpstr>
      <vt:lpstr>PowerPoint Presentation</vt:lpstr>
      <vt:lpstr>Mas...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“Palavras são a fonte dos mal entendidos”</vt:lpstr>
      <vt:lpstr>Exemplo de Metodologia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 que vem por aí?</vt:lpstr>
      <vt:lpstr>PowerPoint Presentation</vt:lpstr>
      <vt:lpstr>“...as pessoas raramente me fazem rir, já a Alexa ...”</vt:lpstr>
      <vt:lpstr>Obrigado :)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Interfaces Conversacionais</dc:title>
  <cp:lastModifiedBy>Rafael Brandao</cp:lastModifiedBy>
  <cp:revision>116</cp:revision>
  <cp:lastPrinted>2018-05-17T16:20:36Z</cp:lastPrinted>
  <dcterms:modified xsi:type="dcterms:W3CDTF">2019-06-15T23:14:31Z</dcterms:modified>
</cp:coreProperties>
</file>